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44" r:id="rId5"/>
    <p:sldId id="349" r:id="rId6"/>
    <p:sldId id="345" r:id="rId7"/>
    <p:sldId id="350" r:id="rId8"/>
    <p:sldId id="351" r:id="rId9"/>
    <p:sldId id="358" r:id="rId10"/>
    <p:sldId id="352" r:id="rId11"/>
    <p:sldId id="360" r:id="rId12"/>
    <p:sldId id="359" r:id="rId13"/>
    <p:sldId id="357" r:id="rId14"/>
    <p:sldId id="348" r:id="rId15"/>
    <p:sldId id="347" r:id="rId16"/>
    <p:sldId id="354" r:id="rId17"/>
    <p:sldId id="35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76" d="100"/>
          <a:sy n="76" d="100"/>
        </p:scale>
        <p:origin x="43" y="53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6743-2C6D-9894-BA3C-5368A587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1D58C-4C26-EE15-7636-340A0561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08E96-DC7D-C6F6-E562-C463F54B0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3D1AF-C322-5382-4450-C3BADD3F5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6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180C-0472-D4A8-8945-1B190569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262B6-A093-24DC-27EF-80C4F042A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E7CD9-4BD9-E4BF-FF85-AA0C5B9E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F1C-0E8C-ECE2-9A20-9B7EA679D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63B2-58A5-6CD5-AD66-70D24969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6CFA1-B657-41B7-C648-20576C851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86877-B3DA-41B9-8EE5-A4BC56A8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F2A11-85D4-6F12-8F85-0A4C260E2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5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BF59-FFD2-E884-9AA1-39EBDAD5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1963F-A6B4-0E7A-3BFA-18730A17E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20BCA-8A0A-090C-A065-564D53EC6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C23E-2F39-2FFD-584C-061239E3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5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hyperlink" Target="file:///C:\Users\Nekky%20Lung\Desktop\IronHack%20AI%20Course\2_FT_July2025\week3\day5_Project2\project2\germany_spi_comprehensive_dashboard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Floods, drought war? It must be El Niño again">
            <a:extLst>
              <a:ext uri="{FF2B5EF4-FFF2-40B4-BE49-F238E27FC236}">
                <a16:creationId xmlns:a16="http://schemas.microsoft.com/office/drawing/2014/main" id="{46B40097-54E4-CAE3-F9EB-66F63A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" y="1635557"/>
            <a:ext cx="7188620" cy="46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48" y="39606"/>
            <a:ext cx="10840491" cy="1459478"/>
          </a:xfrm>
        </p:spPr>
        <p:txBody>
          <a:bodyPr/>
          <a:lstStyle/>
          <a:p>
            <a:r>
              <a:rPr lang="en-US" dirty="0"/>
              <a:t>Rainfall Analysis &amp; Drought Assessment </a:t>
            </a:r>
            <a:r>
              <a:rPr lang="en-US" sz="3600" dirty="0"/>
              <a:t>for the main cities in Germany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3868C3-4949-841B-B952-E6D975A2675F}"/>
              </a:ext>
            </a:extLst>
          </p:cNvPr>
          <p:cNvSpPr txBox="1"/>
          <p:nvPr/>
        </p:nvSpPr>
        <p:spPr>
          <a:xfrm>
            <a:off x="9807540" y="1551647"/>
            <a:ext cx="263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Nekky Tang Wai Lung</a:t>
            </a:r>
          </a:p>
        </p:txBody>
      </p:sp>
      <p:pic>
        <p:nvPicPr>
          <p:cNvPr id="8196" name="Picture 4" descr="Flood due to heavy rainfall at Neckargemund at the Neckar river in southern Germany in early summer. Source: Jens Hertel , Adobe Stocks, #441425883">
            <a:extLst>
              <a:ext uri="{FF2B5EF4-FFF2-40B4-BE49-F238E27FC236}">
                <a16:creationId xmlns:a16="http://schemas.microsoft.com/office/drawing/2014/main" id="{310FD99B-725A-747B-CA88-E4B954A8A9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4814"/>
          <a:stretch>
            <a:fillRect/>
          </a:stretch>
        </p:blipFill>
        <p:spPr bwMode="auto">
          <a:xfrm>
            <a:off x="6743654" y="2091869"/>
            <a:ext cx="5178249" cy="272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CB498-C215-0A69-2663-FA88E9FFA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807" y="4280605"/>
            <a:ext cx="4117796" cy="23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8D3A-3BD5-FB03-8FF0-67590CC5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圖表, 文字, 行, 繪圖 的圖片&#10;&#10;AI 產生的內容可能不正確。">
            <a:extLst>
              <a:ext uri="{FF2B5EF4-FFF2-40B4-BE49-F238E27FC236}">
                <a16:creationId xmlns:a16="http://schemas.microsoft.com/office/drawing/2014/main" id="{EFB08D5C-44F8-F20B-35D0-655430A062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5420" y="0"/>
            <a:ext cx="1203658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8E38C-03EB-3620-1E48-018D0670D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25FD4DB6-833D-59AA-94E8-8F36776CA8F1}"/>
              </a:ext>
            </a:extLst>
          </p:cNvPr>
          <p:cNvSpPr/>
          <p:nvPr/>
        </p:nvSpPr>
        <p:spPr>
          <a:xfrm>
            <a:off x="3466724" y="591448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62B3913-BC1C-58D2-5E3F-AF51D34CBBF3}"/>
              </a:ext>
            </a:extLst>
          </p:cNvPr>
          <p:cNvSpPr/>
          <p:nvPr/>
        </p:nvSpPr>
        <p:spPr>
          <a:xfrm>
            <a:off x="6316106" y="129660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8CE226D-8C31-CE03-E93A-9CC5C1C835FA}"/>
              </a:ext>
            </a:extLst>
          </p:cNvPr>
          <p:cNvSpPr/>
          <p:nvPr/>
        </p:nvSpPr>
        <p:spPr>
          <a:xfrm rot="5400000">
            <a:off x="3597999" y="988785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9EC3EE5-AEEF-313C-C5FB-E62F8247CE03}"/>
              </a:ext>
            </a:extLst>
          </p:cNvPr>
          <p:cNvSpPr/>
          <p:nvPr/>
        </p:nvSpPr>
        <p:spPr>
          <a:xfrm rot="4823099">
            <a:off x="8712201" y="5293905"/>
            <a:ext cx="1650145" cy="468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486DAB3-625A-483C-4D35-E518AD2B0796}"/>
              </a:ext>
            </a:extLst>
          </p:cNvPr>
          <p:cNvSpPr/>
          <p:nvPr/>
        </p:nvSpPr>
        <p:spPr>
          <a:xfrm>
            <a:off x="792178" y="41841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614D9C-2597-EF5D-B79C-49FFC0BB6DC6}"/>
              </a:ext>
            </a:extLst>
          </p:cNvPr>
          <p:cNvSpPr/>
          <p:nvPr/>
        </p:nvSpPr>
        <p:spPr>
          <a:xfrm rot="4823099">
            <a:off x="6231844" y="4835290"/>
            <a:ext cx="1049769" cy="3935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B5C6D27-1757-4C74-ED5C-713733BFF3E0}"/>
              </a:ext>
            </a:extLst>
          </p:cNvPr>
          <p:cNvSpPr/>
          <p:nvPr/>
        </p:nvSpPr>
        <p:spPr>
          <a:xfrm rot="4823099">
            <a:off x="8940522" y="2322442"/>
            <a:ext cx="1193501" cy="256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205274"/>
            <a:ext cx="10384910" cy="10630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Drought Index Calculation:</a:t>
            </a:r>
            <a:br>
              <a:rPr lang="en-US" b="1" dirty="0"/>
            </a:br>
            <a:r>
              <a:rPr lang="en-US" b="1" dirty="0"/>
              <a:t>Standardized Precipitation Index (SPI)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helped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claude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3146" y="1160150"/>
            <a:ext cx="10133262" cy="1404784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000" b="1" dirty="0"/>
              <a:t>Statistical Approach</a:t>
            </a:r>
            <a:r>
              <a:rPr lang="en-US" sz="2000" dirty="0"/>
              <a:t>: distribution fitting to model precipitation patterns for each city</a:t>
            </a:r>
          </a:p>
          <a:p>
            <a:pPr lvl="0">
              <a:lnSpc>
                <a:spcPct val="100000"/>
              </a:lnSpc>
            </a:pPr>
            <a:r>
              <a:rPr lang="en-US" sz="2000" b="1" dirty="0"/>
              <a:t>Time Scales</a:t>
            </a:r>
            <a:r>
              <a:rPr lang="en-US" sz="2000" dirty="0"/>
              <a:t>: Calculates SPI values for </a:t>
            </a:r>
            <a:r>
              <a:rPr lang="en-US" sz="2000" dirty="0">
                <a:solidFill>
                  <a:srgbClr val="FF0000"/>
                </a:solidFill>
              </a:rPr>
              <a:t>1, 3, 6, and 12-month </a:t>
            </a:r>
            <a:r>
              <a:rPr lang="en-US" sz="2000" dirty="0"/>
              <a:t>periods to capture short-term to long-term drought conditions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62CF73-5ACE-3A40-B519-F5016531E455}"/>
              </a:ext>
            </a:extLst>
          </p:cNvPr>
          <p:cNvSpPr txBox="1"/>
          <p:nvPr/>
        </p:nvSpPr>
        <p:spPr>
          <a:xfrm>
            <a:off x="543146" y="2673089"/>
            <a:ext cx="5552854" cy="420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Key Features- Multi-Scale Drought Assessment: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SPI-1</a:t>
            </a:r>
            <a:r>
              <a:rPr lang="en-US" dirty="0"/>
              <a:t>: Monthly conditions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agricultural drought, immediate impacts</a:t>
            </a:r>
            <a:r>
              <a:rPr lang="en-US" dirty="0"/>
              <a:t>)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SPI-3</a:t>
            </a:r>
            <a:r>
              <a:rPr lang="en-US" dirty="0"/>
              <a:t>: Seasonal conditions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soil moisture, crop yields</a:t>
            </a:r>
            <a:r>
              <a:rPr lang="en-US" dirty="0"/>
              <a:t>)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SPI-6</a:t>
            </a:r>
            <a:r>
              <a:rPr lang="en-US" dirty="0"/>
              <a:t>: Medium-term trends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reservoir levels, streamflow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SPI-12</a:t>
            </a:r>
            <a:r>
              <a:rPr lang="en-US" dirty="0"/>
              <a:t>: Annual patterns </a:t>
            </a:r>
          </a:p>
          <a:p>
            <a:pPr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groundwater, long-term water resources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249EF3-1FDA-7E01-3252-D425041A8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20314"/>
              </p:ext>
            </p:extLst>
          </p:nvPr>
        </p:nvGraphicFramePr>
        <p:xfrm>
          <a:off x="5142368" y="2190940"/>
          <a:ext cx="6940780" cy="4461786"/>
        </p:xfrm>
        <a:graphic>
          <a:graphicData uri="http://schemas.openxmlformats.org/drawingml/2006/table">
            <a:tbl>
              <a:tblPr/>
              <a:tblGrid>
                <a:gridCol w="1735195">
                  <a:extLst>
                    <a:ext uri="{9D8B030D-6E8A-4147-A177-3AD203B41FA5}">
                      <a16:colId xmlns:a16="http://schemas.microsoft.com/office/drawing/2014/main" val="4021839478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615318891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521861606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486145815"/>
                    </a:ext>
                  </a:extLst>
                </a:gridCol>
              </a:tblGrid>
              <a:tr h="3536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effectLst/>
                        </a:rPr>
                        <a:t>SPI Value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Classification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Probability (%)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Typical Impacts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49053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≥ 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Extremely Wet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2.3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Flooding risk, infrastructure stress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92631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1.5 to 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Very Wet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4.4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Above normal runoff, full reservoirs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08339"/>
                  </a:ext>
                </a:extLst>
              </a:tr>
              <a:tr h="420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-0.5 to 0.5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Near Normal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38.3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Typical conditions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5147"/>
                  </a:ext>
                </a:extLst>
              </a:tr>
              <a:tr h="57858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-1.0 to -0.5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Slightly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9.2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Some concern for rain-fed agriculture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8819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-1.5 to -1.0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Moderately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4.4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Crop yield reduction, water restrictions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17415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≤ -2.0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Extremely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2.3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Severe impacts, emergency measures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3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702782"/>
            <a:ext cx="5000626" cy="409575"/>
          </a:xfrm>
        </p:spPr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pic>
        <p:nvPicPr>
          <p:cNvPr id="7" name="圖片版面配置區 6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1A5C1B29-57D6-D8DF-D765-15FC85BF32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18" b="1118"/>
          <a:stretch>
            <a:fillRect/>
          </a:stretch>
        </p:blipFill>
        <p:spPr>
          <a:xfrm>
            <a:off x="4311650" y="178832"/>
            <a:ext cx="7880350" cy="647681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12B9A6E-882C-970A-2A15-3802E399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099" y="1502460"/>
            <a:ext cx="181369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46D03-9935-B1E7-AA28-2EF21FB0DBD4}"/>
              </a:ext>
            </a:extLst>
          </p:cNvPr>
          <p:cNvSpPr txBox="1"/>
          <p:nvPr/>
        </p:nvSpPr>
        <p:spPr>
          <a:xfrm>
            <a:off x="6525418" y="6309836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Germany 2023 – SPI6</a:t>
            </a:r>
          </a:p>
        </p:txBody>
      </p:sp>
      <p:pic>
        <p:nvPicPr>
          <p:cNvPr id="12" name="圖片 11" descr="一張含有 螢幕擷取畫面, 圖形, 心臟, 鮮豔 的圖片&#10;&#10;AI 產生的內容可能不正確。">
            <a:hlinkClick r:id="rId4"/>
            <a:extLst>
              <a:ext uri="{FF2B5EF4-FFF2-40B4-BE49-F238E27FC236}">
                <a16:creationId xmlns:a16="http://schemas.microsoft.com/office/drawing/2014/main" id="{FE28F4C3-DEDD-EAE9-7D81-18E2F62F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2" y="1825625"/>
            <a:ext cx="3794385" cy="191881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0CDA86-3F20-2D8B-1884-DF59CD09B4AF}"/>
              </a:ext>
            </a:extLst>
          </p:cNvPr>
          <p:cNvSpPr txBox="1"/>
          <p:nvPr/>
        </p:nvSpPr>
        <p:spPr>
          <a:xfrm>
            <a:off x="354203" y="3878213"/>
            <a:ext cx="51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00B0F0"/>
                </a:solidFill>
              </a:rPr>
              <a:t>Do you </a:t>
            </a:r>
            <a:r>
              <a:rPr lang="en-US" sz="2300" b="1" dirty="0" err="1">
                <a:solidFill>
                  <a:srgbClr val="00B0F0"/>
                </a:solidFill>
              </a:rPr>
              <a:t>wanna</a:t>
            </a:r>
            <a:r>
              <a:rPr lang="en-US" sz="2300" b="1" dirty="0">
                <a:solidFill>
                  <a:srgbClr val="00B0F0"/>
                </a:solidFill>
              </a:rPr>
              <a:t> see 👆🏻</a:t>
            </a:r>
            <a:r>
              <a:rPr lang="en-US" b="1" dirty="0">
                <a:solidFill>
                  <a:srgbClr val="FF0000"/>
                </a:solidFill>
              </a:rPr>
              <a:t>click me =]</a:t>
            </a:r>
          </a:p>
          <a:p>
            <a:r>
              <a:rPr lang="en-US" sz="2300" b="1" dirty="0">
                <a:solidFill>
                  <a:srgbClr val="00B0F0"/>
                </a:solidFill>
              </a:rPr>
              <a:t>How all Germany cities’ SPI look like?  </a:t>
            </a:r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FC25371-DA19-9E79-45A9-78E59EF5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71" y="1581160"/>
            <a:ext cx="5108891" cy="3511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" y="457199"/>
            <a:ext cx="10515600" cy="783772"/>
          </a:xfrm>
        </p:spPr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3030" y="1482837"/>
            <a:ext cx="4146210" cy="4572729"/>
          </a:xfrm>
        </p:spPr>
        <p:txBody>
          <a:bodyPr>
            <a:no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Water Resource Management</a:t>
            </a:r>
          </a:p>
          <a:p>
            <a:r>
              <a:rPr lang="en-US" sz="2000" dirty="0"/>
              <a:t>Reservoir operation optimization</a:t>
            </a:r>
          </a:p>
          <a:p>
            <a:r>
              <a:rPr lang="en-US" sz="2000" dirty="0"/>
              <a:t>Irrigation scheduling</a:t>
            </a:r>
          </a:p>
          <a:p>
            <a:r>
              <a:rPr lang="en-US" sz="2000" dirty="0"/>
              <a:t>Supply allocation decisions</a:t>
            </a:r>
          </a:p>
          <a:p>
            <a:r>
              <a:rPr lang="en-US" sz="2000" b="1" u="sng" dirty="0">
                <a:solidFill>
                  <a:srgbClr val="FF0000"/>
                </a:solidFill>
              </a:rPr>
              <a:t>Emergency Planning</a:t>
            </a:r>
          </a:p>
          <a:p>
            <a:r>
              <a:rPr lang="en-US" sz="2000" dirty="0"/>
              <a:t>Drought declaration triggers</a:t>
            </a:r>
          </a:p>
          <a:p>
            <a:r>
              <a:rPr lang="en-US" sz="2000" dirty="0"/>
              <a:t>Resource mobilization</a:t>
            </a:r>
          </a:p>
          <a:p>
            <a:r>
              <a:rPr lang="en-US" sz="2000" dirty="0"/>
              <a:t>Public communication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85EB0-3E37-ABCC-75DA-43416C56B4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13006" y="1482837"/>
            <a:ext cx="4998931" cy="476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solidFill>
                  <a:srgbClr val="FF0000"/>
                </a:solidFill>
              </a:rPr>
              <a:t>Policy Development</a:t>
            </a:r>
          </a:p>
          <a:p>
            <a:pPr marL="0" indent="0">
              <a:buNone/>
            </a:pPr>
            <a:r>
              <a:rPr lang="en-US" sz="2000" b="0" dirty="0"/>
              <a:t>Water use restrictions</a:t>
            </a:r>
          </a:p>
          <a:p>
            <a:pPr marL="0" indent="0">
              <a:buNone/>
            </a:pPr>
            <a:r>
              <a:rPr lang="en-US" sz="2000" b="0" dirty="0"/>
              <a:t>Agricultural support programs</a:t>
            </a:r>
          </a:p>
          <a:p>
            <a:pPr marL="0" indent="0">
              <a:buNone/>
            </a:pPr>
            <a:r>
              <a:rPr lang="en-US" sz="2000" b="0" dirty="0"/>
              <a:t>Infrastructure investment</a:t>
            </a:r>
          </a:p>
          <a:p>
            <a:pPr marL="0" indent="0">
              <a:buNone/>
            </a:pPr>
            <a:r>
              <a:rPr lang="en-US" sz="2000" u="sng" dirty="0">
                <a:solidFill>
                  <a:srgbClr val="FF0000"/>
                </a:solidFill>
              </a:rPr>
              <a:t>Risk Assessment</a:t>
            </a:r>
          </a:p>
          <a:p>
            <a:pPr marL="0" indent="0">
              <a:buNone/>
            </a:pPr>
            <a:r>
              <a:rPr lang="en-US" sz="2000" b="0" dirty="0"/>
              <a:t>Insurance pricing</a:t>
            </a:r>
          </a:p>
          <a:p>
            <a:pPr marL="0" indent="0">
              <a:buNone/>
            </a:pPr>
            <a:r>
              <a:rPr lang="en-US" sz="2000" b="0" dirty="0"/>
              <a:t>Crop selection guidance</a:t>
            </a:r>
          </a:p>
          <a:p>
            <a:pPr marL="0" indent="0">
              <a:buNone/>
            </a:pPr>
            <a:r>
              <a:rPr lang="en-US" sz="2000" b="0" dirty="0"/>
              <a:t>Economic impact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1" y="2310625"/>
            <a:ext cx="4572000" cy="1354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99326C-9FC2-8D66-29CC-CEA2ED731A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w to Draw the Water Cycle - Really Easy Drawing Tutorial">
            <a:extLst>
              <a:ext uri="{FF2B5EF4-FFF2-40B4-BE49-F238E27FC236}">
                <a16:creationId xmlns:a16="http://schemas.microsoft.com/office/drawing/2014/main" id="{99E2BFF2-A552-0897-9FFC-55CA888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39" y="363793"/>
            <a:ext cx="8437160" cy="58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281" y="201645"/>
            <a:ext cx="6783355" cy="778509"/>
          </a:xfrm>
        </p:spPr>
        <p:txBody>
          <a:bodyPr>
            <a:normAutofit/>
          </a:bodyPr>
          <a:lstStyle/>
          <a:p>
            <a:r>
              <a:rPr lang="en-US" dirty="0"/>
              <a:t>Germany news 2015-2023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98455-F3AD-4CE1-6F83-28C95857EE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159" y="887178"/>
            <a:ext cx="4802735" cy="12312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Multi-year drought (2018-2023):</a:t>
            </a:r>
          </a:p>
          <a:p>
            <a:r>
              <a:rPr lang="en-US" b="1" dirty="0">
                <a:solidFill>
                  <a:srgbClr val="FF0000"/>
                </a:solidFill>
              </a:rPr>
              <a:t>Germany</a:t>
            </a:r>
            <a:r>
              <a:rPr lang="en-US" dirty="0"/>
              <a:t> faced a prolonged period of drought, with 2018-2023 being particularly dry and hot.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5B43AF-6065-9C42-7406-D9895A5DD3C2}"/>
              </a:ext>
            </a:extLst>
          </p:cNvPr>
          <p:cNvSpPr txBox="1"/>
          <p:nvPr/>
        </p:nvSpPr>
        <p:spPr>
          <a:xfrm>
            <a:off x="307910" y="2186534"/>
            <a:ext cx="5806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Impact on Agriculture: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July 2022</a:t>
            </a:r>
            <a:r>
              <a:rPr lang="en-US" dirty="0"/>
              <a:t>, a temperature of over 40 degrees was measured for the first time north of 53 degrees latitude in </a:t>
            </a:r>
            <a:r>
              <a:rPr lang="en-US" b="1" dirty="0">
                <a:solidFill>
                  <a:srgbClr val="FF0000"/>
                </a:solidFill>
              </a:rPr>
              <a:t>Hamburg</a:t>
            </a:r>
            <a:r>
              <a:rPr lang="en-US" dirty="0"/>
              <a:t>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07DB4E-D548-E7A5-B292-21D19F3D27E4}"/>
              </a:ext>
            </a:extLst>
          </p:cNvPr>
          <p:cNvSpPr txBox="1"/>
          <p:nvPr/>
        </p:nvSpPr>
        <p:spPr>
          <a:xfrm>
            <a:off x="5557934" y="924455"/>
            <a:ext cx="5554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July 2021 floods:</a:t>
            </a:r>
          </a:p>
          <a:p>
            <a:r>
              <a:rPr lang="en-US" dirty="0"/>
              <a:t>A particularly devastating flood event occurred in July 2021, primarily affecting </a:t>
            </a:r>
            <a:r>
              <a:rPr lang="en-US" b="1" dirty="0">
                <a:solidFill>
                  <a:srgbClr val="FF0000"/>
                </a:solidFill>
              </a:rPr>
              <a:t>North Rhine-Westphalia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Rhineland-Palatinate.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B8EC40-DF1E-60D6-7F2D-7BD3388A7C77}"/>
              </a:ext>
            </a:extLst>
          </p:cNvPr>
          <p:cNvSpPr txBox="1"/>
          <p:nvPr/>
        </p:nvSpPr>
        <p:spPr>
          <a:xfrm>
            <a:off x="6206424" y="2248975"/>
            <a:ext cx="5742980" cy="9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b="1" i="0" dirty="0">
                <a:solidFill>
                  <a:srgbClr val="FF0000"/>
                </a:solidFill>
                <a:effectLst/>
              </a:rPr>
              <a:t>Flooding in Dec 2023/Jan 2024 </a:t>
            </a:r>
            <a:r>
              <a:rPr lang="en-US" b="1" dirty="0">
                <a:solidFill>
                  <a:srgbClr val="FF0000"/>
                </a:solidFill>
              </a:rPr>
              <a:t> in southern Germany</a:t>
            </a:r>
            <a:r>
              <a:rPr lang="en-US" b="1" i="0" dirty="0">
                <a:solidFill>
                  <a:srgbClr val="FF0000"/>
                </a:solidFill>
                <a:effectLst/>
              </a:rPr>
              <a:t>:</a:t>
            </a:r>
          </a:p>
          <a:p>
            <a:pPr algn="l">
              <a:lnSpc>
                <a:spcPts val="1650"/>
              </a:lnSpc>
              <a:buNone/>
            </a:pPr>
            <a:r>
              <a:rPr lang="en-US" b="0" i="0" dirty="0">
                <a:effectLst/>
              </a:rPr>
              <a:t>Heavy rainfall and snowmelt also led to flooding in late 2023 and early 2024, though the intensity of precipitation was lower than in July 2021, resulting in less severe damage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C7A550-E365-32B9-30C7-2650ADE4A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4064072"/>
            <a:ext cx="3677685" cy="27582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75F7F5C-BE54-4758-2A4E-0C91AECF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247" y="3218984"/>
            <a:ext cx="3761841" cy="21167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50D6997-77D9-4952-B5EF-5A72304C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101" y="4011431"/>
            <a:ext cx="5058927" cy="28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圓球, 水 的圖片&#10;&#10;AI 產生的內容可能不正確。">
            <a:extLst>
              <a:ext uri="{FF2B5EF4-FFF2-40B4-BE49-F238E27FC236}">
                <a16:creationId xmlns:a16="http://schemas.microsoft.com/office/drawing/2014/main" id="{0F9D7B7A-881D-7A7E-D8E1-0291A473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21" y="2545900"/>
            <a:ext cx="5723603" cy="57236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0BF9D8-0796-FB3C-2A19-499BCCCE75AC}"/>
              </a:ext>
            </a:extLst>
          </p:cNvPr>
          <p:cNvSpPr txBox="1"/>
          <p:nvPr/>
        </p:nvSpPr>
        <p:spPr>
          <a:xfrm>
            <a:off x="609599" y="705177"/>
            <a:ext cx="95471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Presentation Agenda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Project Overview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Dataset and objectives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Rainfall Pattern Analysis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Climate type comparisons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Seasonal Variations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Temporal patterns across regions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Drought Assessment Methodology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SPI calculation framework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Key Findings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Multi-scale drought indicators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Practical Applications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Decision support tools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Recommendations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Next steps and implementation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14525"/>
            <a:ext cx="4342156" cy="886487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6CD12B78-AA1D-AEA1-EB28-0003317265C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11638382"/>
              </p:ext>
            </p:extLst>
          </p:nvPr>
        </p:nvGraphicFramePr>
        <p:xfrm>
          <a:off x="5965824" y="1443522"/>
          <a:ext cx="5548152" cy="4771263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774076">
                  <a:extLst>
                    <a:ext uri="{9D8B030D-6E8A-4147-A177-3AD203B41FA5}">
                      <a16:colId xmlns:a16="http://schemas.microsoft.com/office/drawing/2014/main" val="1574036152"/>
                    </a:ext>
                  </a:extLst>
                </a:gridCol>
                <a:gridCol w="2774076">
                  <a:extLst>
                    <a:ext uri="{9D8B030D-6E8A-4147-A177-3AD203B41FA5}">
                      <a16:colId xmlns:a16="http://schemas.microsoft.com/office/drawing/2014/main" val="339239275"/>
                    </a:ext>
                  </a:extLst>
                </a:gridCol>
              </a:tblGrid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  <a:effectLst/>
                        </a:rPr>
                        <a:t>Variable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  <a:effectLst/>
                        </a:rPr>
                        <a:t>Type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500014477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Rainfall (mm)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Continuous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782189095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Temperature (°C)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Continuous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686005305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Humidity (%)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Integer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218421184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Elevation (m)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Integer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77167034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Climate Type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Categorical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823787936"/>
                  </a:ext>
                </a:extLst>
              </a:tr>
              <a:tr h="68160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Geographic Coords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Lat/Long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09431251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9C32ABC-EAE2-5F32-F121-E5E386E92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3041"/>
              </p:ext>
            </p:extLst>
          </p:nvPr>
        </p:nvGraphicFramePr>
        <p:xfrm>
          <a:off x="788954" y="1349986"/>
          <a:ext cx="4856066" cy="497827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56066">
                  <a:extLst>
                    <a:ext uri="{9D8B030D-6E8A-4147-A177-3AD203B41FA5}">
                      <a16:colId xmlns:a16="http://schemas.microsoft.com/office/drawing/2014/main" val="1794464858"/>
                    </a:ext>
                  </a:extLst>
                </a:gridCol>
              </a:tblGrid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Records: 1,080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795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Period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2015 - 2023 (9 years)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7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Granularity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Monthly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72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36768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Geographic Coverage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Oceanic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Continental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climate zones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902750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Cities Covered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 major German cities</a:t>
                      </a:r>
                    </a:p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'Berlin' 'Hamburg’ 'Cologne’ </a:t>
                      </a:r>
                    </a:p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'Frankfurt' 'Dusseldorf' 'Hanover'</a:t>
                      </a:r>
                      <a:endParaRPr lang="en-US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n-US" sz="1800" b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'Stuttgart’ '</a:t>
                      </a:r>
                      <a:r>
                        <a:rPr lang="en-US" sz="1800" b="1" kern="1200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Munich''Leipzig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’ 'Dresden’</a:t>
                      </a:r>
                    </a:p>
                    <a:p>
                      <a:endParaRPr 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10" y="363815"/>
            <a:ext cx="5265887" cy="989124"/>
          </a:xfrm>
        </p:spPr>
        <p:txBody>
          <a:bodyPr/>
          <a:lstStyle/>
          <a:p>
            <a:r>
              <a:rPr lang="en-US" dirty="0"/>
              <a:t>Dual Analysis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1408922"/>
            <a:ext cx="5349861" cy="424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1. Exploratory Data Analysis</a:t>
            </a:r>
          </a:p>
          <a:p>
            <a:pPr marL="0" indent="0">
              <a:buNone/>
            </a:pPr>
            <a:r>
              <a:rPr lang="en-US" sz="2000" dirty="0"/>
              <a:t>Objective: </a:t>
            </a:r>
          </a:p>
          <a:p>
            <a:pPr marL="0" indent="0">
              <a:buNone/>
            </a:pPr>
            <a:r>
              <a:rPr lang="en-US" sz="2000" dirty="0"/>
              <a:t>Understand </a:t>
            </a:r>
            <a:r>
              <a:rPr lang="en-US" sz="2000" dirty="0">
                <a:solidFill>
                  <a:srgbClr val="FF0000"/>
                </a:solidFill>
              </a:rPr>
              <a:t>rainfall patterns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seasonal variations</a:t>
            </a:r>
            <a:r>
              <a:rPr lang="en-US" sz="2000" dirty="0"/>
              <a:t> across climate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Annual rainfall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Climate type comparisons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Seasonal pattern identification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352939"/>
            <a:ext cx="5091093" cy="4356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2. Drought Index Calculation</a:t>
            </a:r>
          </a:p>
          <a:p>
            <a:pPr marL="0" indent="0">
              <a:buNone/>
            </a:pPr>
            <a:r>
              <a:rPr lang="en-US" sz="2000" b="1" dirty="0"/>
              <a:t>Objective: </a:t>
            </a:r>
          </a:p>
          <a:p>
            <a:pPr marL="0" indent="0">
              <a:buNone/>
            </a:pPr>
            <a:r>
              <a:rPr lang="en-US" sz="2000" b="1" dirty="0"/>
              <a:t>Quantify </a:t>
            </a:r>
            <a:r>
              <a:rPr lang="en-US" sz="2000" b="1" dirty="0">
                <a:solidFill>
                  <a:srgbClr val="FF0000"/>
                </a:solidFill>
              </a:rPr>
              <a:t>drought severity </a:t>
            </a:r>
            <a:r>
              <a:rPr lang="en-US" sz="2000" b="1" dirty="0"/>
              <a:t>using standardized precipitation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Multi-scale SPI computation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Statistical distribution 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Drought classification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299D-D938-048D-BFB6-490B081E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AD8074-0C5D-A2DC-720E-8C4F0A6C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77" y="500568"/>
            <a:ext cx="4975123" cy="703798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E0957D7-E51D-12F6-638C-2BDDE1F0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5" y="500568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Annual Rainfall Patterns by Climate Type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3EE087-56DE-7C0D-27D8-CF71D6C992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1555" y="1839308"/>
            <a:ext cx="7964590" cy="29866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Germany does not have a distinct wet and dry season. </a:t>
            </a:r>
            <a:endParaRPr lang="en-US" dirty="0">
              <a:solidFill>
                <a:srgbClr val="FF0000"/>
              </a:solidFill>
            </a:endParaRPr>
          </a:p>
          <a:p>
            <a:pPr lvl="0"/>
            <a:r>
              <a:rPr lang="en-US" dirty="0">
                <a:solidFill>
                  <a:srgbClr val="FF0000"/>
                </a:solidFill>
              </a:rPr>
              <a:t>Aggregated monthly rainfall data </a:t>
            </a:r>
            <a:r>
              <a:rPr lang="en-US" dirty="0"/>
              <a:t>to calculate </a:t>
            </a:r>
            <a:r>
              <a:rPr lang="en-US" dirty="0">
                <a:solidFill>
                  <a:srgbClr val="FF0000"/>
                </a:solidFill>
              </a:rPr>
              <a:t>annual totals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each city</a:t>
            </a:r>
          </a:p>
          <a:p>
            <a:pPr lvl="0"/>
            <a:r>
              <a:rPr lang="en-US" dirty="0"/>
              <a:t>Computed average annual rainfall for </a:t>
            </a:r>
            <a:r>
              <a:rPr lang="en-US" dirty="0">
                <a:solidFill>
                  <a:srgbClr val="FF0000"/>
                </a:solidFill>
              </a:rPr>
              <a:t>each climate type </a:t>
            </a: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dividing total rainfall                 </a:t>
            </a:r>
            <a:r>
              <a:rPr lang="en-US" dirty="0"/>
              <a:t>by the </a:t>
            </a:r>
            <a:r>
              <a:rPr lang="en-US" dirty="0">
                <a:solidFill>
                  <a:srgbClr val="FF0000"/>
                </a:solidFill>
              </a:rPr>
              <a:t>number of cities </a:t>
            </a:r>
            <a:r>
              <a:rPr lang="en-US" dirty="0"/>
              <a:t>in that climate zone</a:t>
            </a:r>
          </a:p>
          <a:p>
            <a:pPr lvl="0"/>
            <a:r>
              <a:rPr lang="en-US" dirty="0"/>
              <a:t>Generated time series visualization showing annual rainfall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D5AC-36BF-C1C9-9AF0-D405B9950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8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244243-3D93-08F0-9872-B7A707196B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3123" y="952398"/>
            <a:ext cx="9816135" cy="554047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17720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Annual Rainfall Patterns by Climate Type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70374" y="2261418"/>
            <a:ext cx="3590991" cy="375742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Key Insights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Distinct rainfall patterns observed across different climate zones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Year-over-year variations indicate climate volatility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Some climate types show </a:t>
            </a:r>
            <a:r>
              <a:rPr lang="en-US" dirty="0">
                <a:solidFill>
                  <a:srgbClr val="FF0000"/>
                </a:solidFill>
              </a:rPr>
              <a:t>increasing/decreasing</a:t>
            </a:r>
            <a:r>
              <a:rPr lang="en-US" dirty="0"/>
              <a:t>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95E9FF0-B326-88D0-1372-0281DCE6488F}"/>
              </a:ext>
            </a:extLst>
          </p:cNvPr>
          <p:cNvSpPr/>
          <p:nvPr/>
        </p:nvSpPr>
        <p:spPr>
          <a:xfrm>
            <a:off x="5217814" y="1313190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1AD91EF-63A7-F902-DF45-0EB398CA86DF}"/>
              </a:ext>
            </a:extLst>
          </p:cNvPr>
          <p:cNvSpPr/>
          <p:nvPr/>
        </p:nvSpPr>
        <p:spPr>
          <a:xfrm>
            <a:off x="6835331" y="1851461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9E40192-B810-87A6-70D4-EA93FD69E095}"/>
              </a:ext>
            </a:extLst>
          </p:cNvPr>
          <p:cNvSpPr/>
          <p:nvPr/>
        </p:nvSpPr>
        <p:spPr>
          <a:xfrm>
            <a:off x="4339628" y="141167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1CF1FBA-BF66-398A-2F28-605FB69EA69C}"/>
              </a:ext>
            </a:extLst>
          </p:cNvPr>
          <p:cNvSpPr/>
          <p:nvPr/>
        </p:nvSpPr>
        <p:spPr>
          <a:xfrm>
            <a:off x="3616957" y="190545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27CD-EA0E-D83A-0CC5-394A83D0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6C5F0A-0FD9-1E06-0E97-FF41BB1E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9" y="478043"/>
            <a:ext cx="10515600" cy="847133"/>
          </a:xfrm>
        </p:spPr>
        <p:txBody>
          <a:bodyPr anchor="ctr">
            <a:normAutofit/>
          </a:bodyPr>
          <a:lstStyle/>
          <a:p>
            <a:r>
              <a:rPr lang="en-US" dirty="0"/>
              <a:t>Seasonal Rainfall Variations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6BADCE-BA0D-CE8D-FB00-7FE490D9B3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1721" y="1531525"/>
            <a:ext cx="11922826" cy="54174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Methodology:</a:t>
            </a:r>
          </a:p>
          <a:p>
            <a:pPr marL="0" lvl="0" indent="0">
              <a:buNone/>
            </a:pPr>
            <a:r>
              <a:rPr lang="en-US" sz="2000" dirty="0"/>
              <a:t>Mapped monthly data to seasons </a:t>
            </a:r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Calculated </a:t>
            </a:r>
            <a:r>
              <a:rPr lang="en-US" sz="2000" dirty="0">
                <a:solidFill>
                  <a:srgbClr val="FF0000"/>
                </a:solidFill>
              </a:rPr>
              <a:t>seasonal rainfall averages </a:t>
            </a:r>
            <a:r>
              <a:rPr lang="en-US" sz="2000" dirty="0"/>
              <a:t>for </a:t>
            </a:r>
            <a:r>
              <a:rPr lang="en-US" sz="2000" dirty="0">
                <a:solidFill>
                  <a:srgbClr val="FF0000"/>
                </a:solidFill>
              </a:rPr>
              <a:t>each climate type</a:t>
            </a:r>
          </a:p>
          <a:p>
            <a:pPr marL="0" lvl="0" indent="0">
              <a:buNone/>
            </a:pPr>
            <a:r>
              <a:rPr lang="en-US" sz="2000" dirty="0"/>
              <a:t>visualizations for the two climate types showing </a:t>
            </a:r>
            <a:r>
              <a:rPr lang="en-US" sz="2000" dirty="0">
                <a:solidFill>
                  <a:srgbClr val="FF0000"/>
                </a:solidFill>
              </a:rPr>
              <a:t>year-over-year</a:t>
            </a:r>
            <a:r>
              <a:rPr lang="en-US" sz="2000" dirty="0"/>
              <a:t> seasonal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8CA7-1401-86D2-36BF-CCC6E1731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BFD53C-C835-56D4-2B8E-18BD1B4C6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63611"/>
              </p:ext>
            </p:extLst>
          </p:nvPr>
        </p:nvGraphicFramePr>
        <p:xfrm>
          <a:off x="886318" y="2791356"/>
          <a:ext cx="5809450" cy="14660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04725">
                  <a:extLst>
                    <a:ext uri="{9D8B030D-6E8A-4147-A177-3AD203B41FA5}">
                      <a16:colId xmlns:a16="http://schemas.microsoft.com/office/drawing/2014/main" val="2186714317"/>
                    </a:ext>
                  </a:extLst>
                </a:gridCol>
                <a:gridCol w="2904725">
                  <a:extLst>
                    <a:ext uri="{9D8B030D-6E8A-4147-A177-3AD203B41FA5}">
                      <a16:colId xmlns:a16="http://schemas.microsoft.com/office/drawing/2014/main" val="1548912787"/>
                    </a:ext>
                  </a:extLst>
                </a:gridCol>
              </a:tblGrid>
              <a:tr h="787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Winter: Dec-Feb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Summer: Jun-Aug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29605"/>
                  </a:ext>
                </a:extLst>
              </a:tr>
              <a:tr h="67832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Spring: Mar-May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Autumn: Sep-Nov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54777"/>
                  </a:ext>
                </a:extLst>
              </a:tr>
            </a:tbl>
          </a:graphicData>
        </a:graphic>
      </p:graphicFrame>
      <p:pic>
        <p:nvPicPr>
          <p:cNvPr id="2050" name="Picture 2" descr="176,900+ The Four Seasons Stock Photos, Pictures &amp; Royalty-Free Images -  iStock">
            <a:extLst>
              <a:ext uri="{FF2B5EF4-FFF2-40B4-BE49-F238E27FC236}">
                <a16:creationId xmlns:a16="http://schemas.microsoft.com/office/drawing/2014/main" id="{A873E86D-1F5E-866A-8842-D3DB5251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62" y="1146946"/>
            <a:ext cx="4719321" cy="4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1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47E25-55DE-4635-A6B0-D4D084307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B4DCBCCB-FAC5-5A35-499C-AE6B17F9D9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72299" y="100780"/>
            <a:ext cx="11919701" cy="66564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0EF3-23BA-F462-C957-85630ED0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D80D3D8-F70C-A0FB-9D70-AA7E1FFE475A}"/>
              </a:ext>
            </a:extLst>
          </p:cNvPr>
          <p:cNvSpPr/>
          <p:nvPr/>
        </p:nvSpPr>
        <p:spPr>
          <a:xfrm>
            <a:off x="1043175" y="5613099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6B1ED02-90A3-1152-802D-12AEEF5FEAED}"/>
              </a:ext>
            </a:extLst>
          </p:cNvPr>
          <p:cNvSpPr/>
          <p:nvPr/>
        </p:nvSpPr>
        <p:spPr>
          <a:xfrm>
            <a:off x="1043175" y="467616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982147-6356-BC08-28D5-A23A0864439C}"/>
              </a:ext>
            </a:extLst>
          </p:cNvPr>
          <p:cNvSpPr/>
          <p:nvPr/>
        </p:nvSpPr>
        <p:spPr>
          <a:xfrm>
            <a:off x="9027814" y="5875649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C6F1B3D-CBFF-EA68-46F3-BC16E298A876}"/>
              </a:ext>
            </a:extLst>
          </p:cNvPr>
          <p:cNvSpPr/>
          <p:nvPr/>
        </p:nvSpPr>
        <p:spPr>
          <a:xfrm>
            <a:off x="3570423" y="5744374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5D91C29-D8B9-BF10-BE86-57182CA5509B}"/>
              </a:ext>
            </a:extLst>
          </p:cNvPr>
          <p:cNvSpPr/>
          <p:nvPr/>
        </p:nvSpPr>
        <p:spPr>
          <a:xfrm rot="5629740">
            <a:off x="9116304" y="208598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{32C5C9B3-C636-4B44-8C7C-35F3104A83B0}TFceab9897-d767-4b88-b01c-396399362f8b9c42cec1_win32-72ccf53ebda5</Template>
  <TotalTime>1892</TotalTime>
  <Words>719</Words>
  <Application>Microsoft Office PowerPoint</Application>
  <PresentationFormat>寬螢幕</PresentationFormat>
  <Paragraphs>166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Bodoni MT</vt:lpstr>
      <vt:lpstr>Calibri</vt:lpstr>
      <vt:lpstr>Segoe UI</vt:lpstr>
      <vt:lpstr>Source Sans Pro Light</vt:lpstr>
      <vt:lpstr>Custom</vt:lpstr>
      <vt:lpstr>Rainfall Analysis &amp; Drought Assessment for the main cities in Germany</vt:lpstr>
      <vt:lpstr>Germany news 2015-2023</vt:lpstr>
      <vt:lpstr>PowerPoint 簡報</vt:lpstr>
      <vt:lpstr>Dataset Overview</vt:lpstr>
      <vt:lpstr>Dual Analysis Approach</vt:lpstr>
      <vt:lpstr>Annual Rainfall Patterns by Climate Type </vt:lpstr>
      <vt:lpstr>Annual Rainfall Patterns by Climate Type </vt:lpstr>
      <vt:lpstr>Seasonal Rainfall Variations</vt:lpstr>
      <vt:lpstr>PowerPoint 簡報</vt:lpstr>
      <vt:lpstr>PowerPoint 簡報</vt:lpstr>
      <vt:lpstr>Drought Index Calculation: Standardized Precipitation Index (SPI) helped with claude</vt:lpstr>
      <vt:lpstr>Key Findings</vt:lpstr>
      <vt:lpstr>Practical 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Wai Lung Tang (wtang)</dc:creator>
  <cp:lastModifiedBy>Wai Lung Tang (wtang)</cp:lastModifiedBy>
  <cp:revision>21</cp:revision>
  <dcterms:created xsi:type="dcterms:W3CDTF">2025-07-19T02:57:52Z</dcterms:created>
  <dcterms:modified xsi:type="dcterms:W3CDTF">2025-08-07T15:48:47Z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